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Merriweather Light"/>
      <p:regular r:id="rId21"/>
      <p:bold r:id="rId22"/>
      <p:italic r:id="rId23"/>
      <p:boldItalic r:id="rId24"/>
    </p:embeddedFont>
    <p:embeddedFont>
      <p:font typeface="Merriweather Black"/>
      <p:bold r:id="rId25"/>
      <p:boldItalic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MerriweatherLight-bold.fntdata"/><Relationship Id="rId21" Type="http://schemas.openxmlformats.org/officeDocument/2006/relationships/font" Target="fonts/MerriweatherLight-regular.fntdata"/><Relationship Id="rId24" Type="http://schemas.openxmlformats.org/officeDocument/2006/relationships/font" Target="fonts/MerriweatherLight-boldItalic.fntdata"/><Relationship Id="rId23" Type="http://schemas.openxmlformats.org/officeDocument/2006/relationships/font" Target="fonts/Merriweather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Black-boldItalic.fntdata"/><Relationship Id="rId25" Type="http://schemas.openxmlformats.org/officeDocument/2006/relationships/font" Target="fonts/MerriweatherBlack-bold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feb5cf58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feb5cf58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feb5cf58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feb5cf58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e7d85f8d9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e7d85f8d9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e7d85f8d9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e7d85f8d9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feb5cf58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feb5cf58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feb5cf58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feb5cf58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e7d85f8d9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2e7d85f8d9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feb5cf58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feb5cf58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feb5cf58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feb5cf58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feb5cf58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feb5cf58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Real Time Sign Language detection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Machine Learning Project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79700" y="3647750"/>
            <a:ext cx="32163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Group : </a:t>
            </a:r>
            <a:endParaRPr sz="1500">
              <a:solidFill>
                <a:schemeClr val="lt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Akash Nigam          : 191070050</a:t>
            </a:r>
            <a:endParaRPr sz="1500">
              <a:solidFill>
                <a:schemeClr val="lt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Sanket Yele             : 191070078</a:t>
            </a:r>
            <a:endParaRPr sz="1500">
              <a:solidFill>
                <a:schemeClr val="lt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Himanshu Pawar  : 191070055</a:t>
            </a:r>
            <a:endParaRPr sz="1500">
              <a:solidFill>
                <a:schemeClr val="lt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1462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Tensorboard : 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075" y="754050"/>
            <a:ext cx="7485851" cy="42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503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SzPts val="990"/>
              <a:buNone/>
            </a:pPr>
            <a:r>
              <a:rPr b="1" lang="en" sz="1940">
                <a:solidFill>
                  <a:srgbClr val="073763"/>
                </a:solidFill>
                <a:latin typeface="Merriweather"/>
                <a:ea typeface="Merriweather"/>
                <a:cs typeface="Merriweather"/>
                <a:sym typeface="Merriweather"/>
              </a:rPr>
              <a:t>Output : Real-time sign language detection : </a:t>
            </a:r>
            <a:endParaRPr b="1" sz="3200">
              <a:solidFill>
                <a:srgbClr val="073763"/>
              </a:solidFill>
            </a:endParaRPr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275" y="726600"/>
            <a:ext cx="5713452" cy="41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 Black"/>
                <a:ea typeface="Merriweather Black"/>
                <a:cs typeface="Merriweather Black"/>
                <a:sym typeface="Merriweather Black"/>
              </a:rPr>
              <a:t>Problem Statement : </a:t>
            </a:r>
            <a:endParaRPr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 practical implementation of sign language estimation using an LSTM NN built on TF Keras.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Goals - Real time sign language detection using sequences.</a:t>
            </a:r>
            <a:endParaRPr sz="19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Merriweather"/>
              <a:buAutoNum type="arabicPeriod"/>
            </a:pPr>
            <a:r>
              <a:rPr b="1" lang="en" sz="1400">
                <a:solidFill>
                  <a:srgbClr val="E01B84"/>
                </a:solidFill>
                <a:latin typeface="Merriweather"/>
                <a:ea typeface="Merriweather"/>
                <a:cs typeface="Merriweather"/>
                <a:sym typeface="Merriweather"/>
              </a:rPr>
              <a:t>Extract holistic keypoints.</a:t>
            </a:r>
            <a:endParaRPr b="1"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Merriweather"/>
              <a:buAutoNum type="arabicPeriod"/>
            </a:pPr>
            <a:r>
              <a:rPr b="1" lang="en" sz="1400">
                <a:solidFill>
                  <a:srgbClr val="E01B84"/>
                </a:solidFill>
                <a:latin typeface="Merriweather"/>
                <a:ea typeface="Merriweather"/>
                <a:cs typeface="Merriweather"/>
                <a:sym typeface="Merriweather"/>
              </a:rPr>
              <a:t>Train a LSTM DL model.</a:t>
            </a:r>
            <a:endParaRPr b="1" sz="1400">
              <a:solidFill>
                <a:srgbClr val="E01B8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Merriweather"/>
              <a:buAutoNum type="arabicPeriod"/>
            </a:pPr>
            <a:r>
              <a:rPr b="1" lang="en" sz="1400">
                <a:solidFill>
                  <a:srgbClr val="E01B84"/>
                </a:solidFill>
                <a:latin typeface="Merriweather"/>
                <a:ea typeface="Merriweather"/>
                <a:cs typeface="Merriweather"/>
                <a:sym typeface="Merriweather"/>
              </a:rPr>
              <a:t>Make real-time predictions using sequences.</a:t>
            </a:r>
            <a:endParaRPr b="1" sz="1400">
              <a:solidFill>
                <a:srgbClr val="E01B8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SzPts val="990"/>
              <a:buNone/>
            </a:pPr>
            <a:r>
              <a:rPr b="1" lang="en" sz="244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How does it work?</a:t>
            </a:r>
            <a:endParaRPr b="1" sz="244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44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 Light"/>
              <a:buAutoNum type="arabicPeriod"/>
            </a:pPr>
            <a:r>
              <a:rPr lang="en" sz="2000">
                <a:solidFill>
                  <a:srgbClr val="000000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Collect key points from mediapipe holistic.</a:t>
            </a:r>
            <a:endParaRPr sz="2000">
              <a:solidFill>
                <a:srgbClr val="000000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666666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 Light"/>
              <a:buAutoNum type="arabicPeriod"/>
            </a:pPr>
            <a:r>
              <a:rPr lang="en" sz="2000">
                <a:solidFill>
                  <a:srgbClr val="000000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Train a deep neural network with LSTM layers for sequences.</a:t>
            </a:r>
            <a:endParaRPr sz="2000">
              <a:solidFill>
                <a:srgbClr val="000000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666666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erriweather Light"/>
              <a:buAutoNum type="arabicPeriod"/>
            </a:pPr>
            <a:r>
              <a:rPr lang="en" sz="2000">
                <a:solidFill>
                  <a:srgbClr val="000000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Perform Real time sign language detection using OpenCV</a:t>
            </a:r>
            <a:endParaRPr sz="2000">
              <a:solidFill>
                <a:srgbClr val="000000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666666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22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Dependencies used :</a:t>
            </a:r>
            <a:endParaRPr b="1" sz="3222"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Tensorflow - </a:t>
            </a: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an open-source library developed by Google primarily for deep learning applications.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Mediapipe - </a:t>
            </a: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a ML solution for high-fidelity body pose, face, hand tracking .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OpenCV - </a:t>
            </a: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an open source computer vision and machine learning software library.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Sklearn - </a:t>
            </a: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provides tools for machine learning and statistical modeling including classification, regression, clustering and much more.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Matplotlib - </a:t>
            </a:r>
            <a:r>
              <a:rPr lang="en" sz="1400">
                <a:latin typeface="Merriweather"/>
                <a:ea typeface="Merriweather"/>
                <a:cs typeface="Merriweather"/>
                <a:sym typeface="Merriweather"/>
              </a:rPr>
              <a:t>a cross-platform, data visualization and graphical plotting library for Python and its numerical extension NumPy.</a:t>
            </a:r>
            <a:endParaRPr sz="14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10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Mediapipe Holistic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388" y="707800"/>
            <a:ext cx="7161225" cy="40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863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Flow of project : 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563500"/>
            <a:ext cx="8520600" cy="4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Import and Install Dependencies.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Keypoints using MP Holistic.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Extracting Keypoint Values.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Setup Folders for Collection.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Collect Keypoint Values for Training and Testing.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Preprocess Data and Create Labels and Features.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Build and Train LSTM Neural Network. 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Make Predictions.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Evaluation using Confusion Matrix and Accuracy.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AutoNum type="arabicPeriod"/>
            </a:pPr>
            <a:r>
              <a:rPr lang="en" sz="2000">
                <a:latin typeface="Merriweather"/>
                <a:ea typeface="Merriweather"/>
                <a:cs typeface="Merriweather"/>
                <a:sym typeface="Merriweather"/>
              </a:rPr>
              <a:t>Testing in Real Time.</a:t>
            </a:r>
            <a:endParaRPr sz="20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2266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Architecture : </a:t>
            </a:r>
            <a:endParaRPr b="1" sz="3666"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25" y="815275"/>
            <a:ext cx="8033125" cy="392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03575" y="3536900"/>
            <a:ext cx="2182200" cy="15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02124"/>
                </a:solidFill>
                <a:latin typeface="Merriweather"/>
                <a:ea typeface="Merriweather"/>
                <a:cs typeface="Merriweather"/>
                <a:sym typeface="Merriweather"/>
              </a:rPr>
              <a:t>Pre-Processing of Images to get Landmarks using MediaPipe</a:t>
            </a:r>
            <a:endParaRPr b="1" sz="1300">
              <a:solidFill>
                <a:srgbClr val="20212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2450" y="1954300"/>
            <a:ext cx="1308728" cy="9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999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SzPts val="990"/>
              <a:buNone/>
            </a:pPr>
            <a:r>
              <a:rPr b="1" lang="en" sz="214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Prediction using Machine Learning Algorithm : </a:t>
            </a:r>
            <a:endParaRPr b="1" sz="214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SzPts val="990"/>
              <a:buNone/>
            </a:pPr>
            <a:r>
              <a:rPr b="1" lang="en" sz="177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Long-Short-Term memory (LSTM)</a:t>
            </a:r>
            <a:endParaRPr b="1" sz="1779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3400"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00" y="1339300"/>
            <a:ext cx="7879598" cy="295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latin typeface="Merriweather"/>
                <a:ea typeface="Merriweather"/>
                <a:cs typeface="Merriweather"/>
                <a:sym typeface="Merriweather"/>
              </a:rPr>
              <a:t>Accuracy of model : </a:t>
            </a:r>
            <a:endParaRPr b="1" sz="2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663" y="1017800"/>
            <a:ext cx="5714666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